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854" r:id="rId1"/>
  </p:sldMasterIdLst>
  <p:notesMasterIdLst>
    <p:notesMasterId r:id="rId2"/>
  </p:notesMasterIdLst>
  <p:sldIdLst>
    <p:sldId id="422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 standalone="yes"?>
<p:sld xmlns:a="http://schemas.openxmlformats.org/drawingml/2006/main" xmlns:r="http://schemas.openxmlformats.org/officeDocument/2006/relationships" xmlns:p="http://schemas.openxmlformats.org/presentationml/2006/main"><p:cSld><p:bg><p:bgPr><a:solidFill><a:srgbClr val="5D87C2"/></a:solidFill></p:bgPr></p:bg><p:spTree><p:nvGrpSpPr><p:cNvPr id="24" name=""/><p:cNvGrpSpPr/><p:nvPr/></p:nvGrpSpPr><p:grpSpPr><a:xfrm><a:off x="0" y="0"/><a:ext cx="0" cy="0"/><a:chOff x="0" y="0"/><a:chExt cx="0" cy="0"/></a:xfrm></p:grpSpPr><p:sp><p:nvSpPr><p:cNvPr id="1048586" name=""/><p:cNvSpPr><a:spLocks noGrp="1"/></p:cNvSpPr><p:nvPr><p:ph type="ctrTitle"/></p:nvPr></p:nvSpPr><p:spPr><a:xfrm><a:off x="512618" y="1458544"/><a:ext cx="7772400" cy="3472971"/></a:xfrm></p:spPr><p:txBody><a:bodyPr><a:normAutofit fontScale="90000"/></a:bodyPr><a:p><a:r><a:rPr lang="mr-IN"><a:solidFill><a:srgbClr val="FFC000"/></a:solidFill></a:rPr><a:t>विसाव्या शतकातील महाराष्ट्राचा इतिहासबीए प्रथम वर्ष-पेपर नंबर 2</a:t></a:r><a:endParaRPr lang="mr-IN"><a:solidFill><a:srgbClr val="FFC000"/></a:solidFill></a:endParaRPr></a:p></p:txBody></p:sp><p:sp><p:nvSpPr><p:cNvPr id="1048587" name=""/><p:cNvSpPr><a:spLocks noGrp="1"/></p:cNvSpPr><p:nvPr><p:ph type="subTitle" idx="1"/></p:nvPr></p:nvSpPr><p:spPr><a:xfrm><a:off x="1143000" y="4433930"/><a:ext cx="6858000" cy="1577772"/></a:xfrm></p:spPr><p:txBody><a:bodyPr/><a:p><a:endParaRPr lang="mr-IN"><a:solidFill><a:srgbClr val="BF0000"/></a:solidFill></a:endParaRPr></a:p><a:p><a:r><a:rPr altLang="en-US" lang="mr-IN"><a:solidFill><a:srgbClr val="BF0000"/></a:solidFill></a:rPr><a:t>विषय शिक्षक</a:t></a:r><a:endParaRPr lang="mr-IN"><a:solidFill><a:srgbClr val="BF0000"/></a:solidFill></a:endParaRPr></a:p><a:p><a:r><a:rPr altLang="en-US" lang="mr-IN"><a:solidFill><a:srgbClr val="BF0000"/></a:solidFill></a:rPr><a:t>प्रा</a:t></a:r><a:r><a:rPr lang="en-US"><a:solidFill><a:srgbClr val="BF0000"/></a:solidFill></a:rPr><a:t>.</a:t></a:r><a:r><a:rPr lang="en-US"><a:solidFill><a:srgbClr val="BF0000"/></a:solidFill></a:rPr><a:t> </a:t></a:r><a:r><a:rPr altLang="en-US" lang="mr-IN"><a:solidFill><a:srgbClr val="BF0000"/></a:solidFill></a:rPr><a:t>डॉ</a:t></a:r><a:r><a:rPr lang="mr-IN"><a:solidFill><a:srgbClr val="BF0000"/></a:solidFill></a:rPr><a:t>. बिराजदार डी. एस.</a:t></a:r><a:br><a:rPr lang="mr-IN"><a:solidFill><a:srgbClr val="BF0000"/></a:solidFill></a:rPr></a:br><a:endParaRPr lang="mr-IN"><a:solidFill><a:srgbClr val="BF0000"/></a:solidFill></a:endParaRPr></a:p></p:txBody></p:sp></p:spTree></p:cSld><p:clrMapOvr><a:masterClrMapping/></p:clrMapOvr>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prstGeom prst="rect"/>
        </p:spPr>
        <p:txBody>
          <a:bodyPr>
            <a:normAutofit fontScale="90000"/>
          </a:bodyPr>
          <a:p>
            <a:r>
              <a:rPr altLang="en-US" lang="mr-IN">
                <a:solidFill>
                  <a:srgbClr val="02A5E3"/>
                </a:solidFill>
              </a:rPr>
              <a:t>प्रकरण</a:t>
            </a:r>
            <a:r>
              <a:rPr altLang="en-US" lang="en-US">
                <a:solidFill>
                  <a:srgbClr val="02A5E3"/>
                </a:solidFill>
              </a:rPr>
              <a:t> पहिले</a:t>
            </a:r>
            <a:br>
              <a:rPr altLang="en-US" lang="en-US">
                <a:solidFill>
                  <a:srgbClr val="02A5E3"/>
                </a:solidFill>
              </a:rPr>
            </a:br>
            <a:r>
              <a:rPr altLang="en-US" lang="mr-IN">
                <a:solidFill>
                  <a:srgbClr val="02A5E3"/>
                </a:solidFill>
              </a:rPr>
              <a:t>ब्रिटिश राजवटीचे प्रारंभीचे स्वरूप</a:t>
            </a:r>
            <a:endParaRPr altLang="zh-CN" lang="en-US">
              <a:solidFill>
                <a:srgbClr val="02A5E3"/>
              </a:solidFill>
            </a:endParaRPr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443365"/>
          </a:xfrm>
        </p:spPr>
        <p:txBody>
          <a:bodyPr>
            <a:normAutofit fontScale="83333" lnSpcReduction="20000"/>
          </a:bodyPr>
          <a:p>
            <a:r>
              <a:rPr altLang="en-US" lang="mr-IN">
                <a:solidFill>
                  <a:srgbClr val="F46D43"/>
                </a:solidFill>
              </a:rPr>
              <a:t>प्रशासन</a:t>
            </a:r>
            <a:r>
              <a:rPr altLang="en-US" lang="en-US">
                <a:solidFill>
                  <a:srgbClr val="F46D43"/>
                </a:solidFill>
              </a:rPr>
              <a:t> व्यवस्था</a:t>
            </a:r>
            <a:endParaRPr lang="mr-IN">
              <a:solidFill>
                <a:srgbClr val="F46D43"/>
              </a:solidFill>
            </a:endParaRPr>
          </a:p>
          <a:p>
            <a:r>
              <a:rPr altLang="en-US" lang="mr-IN">
                <a:solidFill>
                  <a:srgbClr val="F46D43"/>
                </a:solidFill>
              </a:rPr>
              <a:t>इसवीसन</a:t>
            </a:r>
            <a:r>
              <a:rPr altLang="en-US" lang="en-US">
                <a:solidFill>
                  <a:srgbClr val="F46D43"/>
                </a:solidFill>
              </a:rPr>
              <a:t> अठराशे</a:t>
            </a:r>
            <a:r>
              <a:rPr altLang="en-US" lang="en-US">
                <a:solidFill>
                  <a:srgbClr val="F46D43"/>
                </a:solidFill>
              </a:rPr>
              <a:t> अठरा</a:t>
            </a:r>
            <a:r>
              <a:rPr altLang="en-US" lang="en-US">
                <a:solidFill>
                  <a:srgbClr val="F46D43"/>
                </a:solidFill>
              </a:rPr>
              <a:t> </a:t>
            </a:r>
            <a:r>
              <a:rPr altLang="en-US" lang="en-US">
                <a:solidFill>
                  <a:srgbClr val="F46D43"/>
                </a:solidFill>
              </a:rPr>
              <a:t> </a:t>
            </a:r>
            <a:r>
              <a:rPr altLang="en-US" lang="mr-IN">
                <a:solidFill>
                  <a:srgbClr val="F46D43"/>
                </a:solidFill>
              </a:rPr>
              <a:t>य</a:t>
            </a:r>
            <a:r>
              <a:rPr altLang="en-US" lang="mr-IN">
                <a:solidFill>
                  <a:srgbClr val="F46D43"/>
                </a:solidFill>
              </a:rPr>
              <a:t>ा</a:t>
            </a:r>
            <a:r>
              <a:rPr altLang="en-US" lang="en-US">
                <a:solidFill>
                  <a:srgbClr val="F46D43"/>
                </a:solidFill>
              </a:rPr>
              <a:t> </a:t>
            </a:r>
            <a:r>
              <a:rPr altLang="en-US" lang="mr-IN">
                <a:solidFill>
                  <a:srgbClr val="F46D43"/>
                </a:solidFill>
              </a:rPr>
              <a:t>स</a:t>
            </a:r>
            <a:r>
              <a:rPr altLang="en-US" lang="mr-IN">
                <a:solidFill>
                  <a:srgbClr val="F46D43"/>
                </a:solidFill>
              </a:rPr>
              <a:t>ा</a:t>
            </a:r>
            <a:r>
              <a:rPr altLang="en-US" lang="mr-IN">
                <a:solidFill>
                  <a:srgbClr val="F46D43"/>
                </a:solidFill>
              </a:rPr>
              <a:t>ल</a:t>
            </a:r>
            <a:r>
              <a:rPr altLang="en-US" lang="mr-IN">
                <a:solidFill>
                  <a:srgbClr val="F46D43"/>
                </a:solidFill>
              </a:rPr>
              <a:t>ी</a:t>
            </a:r>
            <a:r>
              <a:rPr altLang="en-US" lang="en-US">
                <a:solidFill>
                  <a:srgbClr val="F46D43"/>
                </a:solidFill>
              </a:rPr>
              <a:t> मराठा</a:t>
            </a:r>
            <a:r>
              <a:rPr altLang="en-US" lang="en-US">
                <a:solidFill>
                  <a:srgbClr val="F46D43"/>
                </a:solidFill>
              </a:rPr>
              <a:t> सत्तेचा असतं</a:t>
            </a:r>
            <a:endParaRPr lang="mr-IN">
              <a:solidFill>
                <a:srgbClr val="F46D43"/>
              </a:solidFill>
            </a:endParaRPr>
          </a:p>
          <a:p>
            <a:r>
              <a:rPr altLang="en-US" lang="mr-IN">
                <a:solidFill>
                  <a:srgbClr val="F46D43"/>
                </a:solidFill>
              </a:rPr>
              <a:t>माऊंट स्टुअर्ट एल्फिन्स्टन मुंबई प्रांताचा पहिला गव्हर्नर</a:t>
            </a:r>
            <a:endParaRPr lang="mr-IN">
              <a:solidFill>
                <a:srgbClr val="F46D43"/>
              </a:solidFill>
            </a:endParaRPr>
          </a:p>
          <a:p>
            <a:r>
              <a:rPr altLang="en-US" lang="mr-IN">
                <a:solidFill>
                  <a:srgbClr val="F46D43"/>
                </a:solidFill>
              </a:rPr>
              <a:t>एलफिस्टन</a:t>
            </a:r>
            <a:r>
              <a:rPr altLang="en-US" lang="en-US">
                <a:solidFill>
                  <a:srgbClr val="F46D43"/>
                </a:solidFill>
              </a:rPr>
              <a:t> हा</a:t>
            </a:r>
            <a:r>
              <a:rPr altLang="en-US" lang="en-US">
                <a:solidFill>
                  <a:srgbClr val="F46D43"/>
                </a:solidFill>
              </a:rPr>
              <a:t> एक</a:t>
            </a:r>
            <a:r>
              <a:rPr altLang="en-US" lang="en-US">
                <a:solidFill>
                  <a:srgbClr val="F46D43"/>
                </a:solidFill>
              </a:rPr>
              <a:t> उत्तम</a:t>
            </a:r>
            <a:r>
              <a:rPr altLang="en-US" lang="en-US">
                <a:solidFill>
                  <a:srgbClr val="F46D43"/>
                </a:solidFill>
              </a:rPr>
              <a:t> प्रशासक</a:t>
            </a:r>
            <a:r>
              <a:rPr altLang="en-US" lang="en-US">
                <a:solidFill>
                  <a:srgbClr val="F46D43"/>
                </a:solidFill>
              </a:rPr>
              <a:t> होता</a:t>
            </a:r>
            <a:endParaRPr lang="mr-IN">
              <a:solidFill>
                <a:srgbClr val="F46D43"/>
              </a:solidFill>
            </a:endParaRPr>
          </a:p>
          <a:p>
            <a:r>
              <a:rPr altLang="en-US" lang="mr-IN">
                <a:solidFill>
                  <a:srgbClr val="F46D43"/>
                </a:solidFill>
              </a:rPr>
              <a:t>महाराष्ट्राच्या</a:t>
            </a:r>
            <a:r>
              <a:rPr altLang="en-US" lang="en-US">
                <a:solidFill>
                  <a:srgbClr val="F46D43"/>
                </a:solidFill>
              </a:rPr>
              <a:t> तत्कालीन</a:t>
            </a:r>
            <a:r>
              <a:rPr altLang="en-US" lang="en-US">
                <a:solidFill>
                  <a:srgbClr val="F46D43"/>
                </a:solidFill>
              </a:rPr>
              <a:t> सामाजिक</a:t>
            </a:r>
            <a:r>
              <a:rPr altLang="en-US" lang="en-US">
                <a:solidFill>
                  <a:srgbClr val="F46D43"/>
                </a:solidFill>
              </a:rPr>
              <a:t> आर्थिक</a:t>
            </a:r>
            <a:r>
              <a:rPr altLang="en-US" lang="en-US">
                <a:solidFill>
                  <a:srgbClr val="F46D43"/>
                </a:solidFill>
              </a:rPr>
              <a:t> राजकीय</a:t>
            </a:r>
            <a:r>
              <a:rPr altLang="en-US" lang="en-US">
                <a:solidFill>
                  <a:srgbClr val="F46D43"/>
                </a:solidFill>
              </a:rPr>
              <a:t> परिस्थितीचा</a:t>
            </a:r>
            <a:r>
              <a:rPr altLang="en-US" lang="en-US">
                <a:solidFill>
                  <a:srgbClr val="F46D43"/>
                </a:solidFill>
              </a:rPr>
              <a:t> बारकाईने</a:t>
            </a:r>
            <a:r>
              <a:rPr altLang="en-US" lang="en-US">
                <a:solidFill>
                  <a:srgbClr val="F46D43"/>
                </a:solidFill>
              </a:rPr>
              <a:t> अभ्यास</a:t>
            </a:r>
            <a:r>
              <a:rPr altLang="en-US" lang="en-US">
                <a:solidFill>
                  <a:srgbClr val="F46D43"/>
                </a:solidFill>
              </a:rPr>
              <a:t> करून</a:t>
            </a:r>
            <a:r>
              <a:rPr altLang="en-US" lang="en-US">
                <a:solidFill>
                  <a:srgbClr val="F46D43"/>
                </a:solidFill>
              </a:rPr>
              <a:t> त्याने</a:t>
            </a:r>
            <a:r>
              <a:rPr altLang="en-US" lang="en-US">
                <a:solidFill>
                  <a:srgbClr val="F46D43"/>
                </a:solidFill>
              </a:rPr>
              <a:t> आपल्या</a:t>
            </a:r>
            <a:r>
              <a:rPr altLang="en-US" lang="en-US">
                <a:solidFill>
                  <a:srgbClr val="F46D43"/>
                </a:solidFill>
              </a:rPr>
              <a:t> प्रशासकीय</a:t>
            </a:r>
            <a:r>
              <a:rPr altLang="en-US" lang="en-US">
                <a:solidFill>
                  <a:srgbClr val="F46D43"/>
                </a:solidFill>
              </a:rPr>
              <a:t> धोरणाची</a:t>
            </a:r>
            <a:r>
              <a:rPr altLang="en-US" lang="en-US">
                <a:solidFill>
                  <a:srgbClr val="F46D43"/>
                </a:solidFill>
              </a:rPr>
              <a:t> आखणी केली</a:t>
            </a:r>
            <a:endParaRPr lang="mr-IN">
              <a:solidFill>
                <a:srgbClr val="F46D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76345"/>
          </a:xfrm>
        </p:spPr>
        <p:txBody>
          <a:bodyPr/>
          <a:p>
            <a:r>
              <a:rPr altLang="en-US" lang="mr-IN">
                <a:solidFill>
                  <a:srgbClr val="02A5E3"/>
                </a:solidFill>
              </a:rPr>
              <a:t>प्रशासन</a:t>
            </a:r>
            <a:r>
              <a:rPr altLang="en-US" lang="en-US">
                <a:solidFill>
                  <a:srgbClr val="02A5E3"/>
                </a:solidFill>
              </a:rPr>
              <a:t> व्यवस्था</a:t>
            </a:r>
            <a:endParaRPr lang="mr-IN">
              <a:solidFill>
                <a:srgbClr val="02A5E3"/>
              </a:solidFill>
            </a:endParaRPr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1143000" y="2700820"/>
            <a:ext cx="6858000" cy="3715436"/>
          </a:xfrm>
        </p:spPr>
        <p:txBody>
          <a:bodyPr>
            <a:normAutofit fontScale="83333" lnSpcReduction="20000"/>
          </a:bodyPr>
          <a:p>
            <a:r>
              <a:rPr altLang="en-US" lang="mr-IN">
                <a:solidFill>
                  <a:srgbClr val="BF0000"/>
                </a:solidFill>
              </a:rPr>
              <a:t>एलफिस्टन</a:t>
            </a:r>
            <a:r>
              <a:rPr altLang="en-US" lang="en-US">
                <a:solidFill>
                  <a:srgbClr val="BF0000"/>
                </a:solidFill>
              </a:rPr>
              <a:t> ची</a:t>
            </a:r>
            <a:r>
              <a:rPr altLang="en-US" lang="en-US">
                <a:solidFill>
                  <a:srgbClr val="BF0000"/>
                </a:solidFill>
              </a:rPr>
              <a:t> कायदे</a:t>
            </a:r>
            <a:r>
              <a:rPr altLang="en-US" lang="en-US">
                <a:solidFill>
                  <a:srgbClr val="BF0000"/>
                </a:solidFill>
              </a:rPr>
              <a:t> सहिता</a:t>
            </a:r>
            <a:endParaRPr lang="mr-IN">
              <a:solidFill>
                <a:srgbClr val="BF0000"/>
              </a:solidFill>
            </a:endParaRPr>
          </a:p>
          <a:p>
            <a:r>
              <a:rPr altLang="en-US" lang="mr-IN">
                <a:solidFill>
                  <a:srgbClr val="BF0000"/>
                </a:solidFill>
              </a:rPr>
              <a:t>एलफिस्टन ने कायदा क्षेत्रात अनेक महत्त्वाच्या सुधारणा केल्या</a:t>
            </a:r>
            <a:endParaRPr lang="mr-IN">
              <a:solidFill>
                <a:srgbClr val="BF0000"/>
              </a:solidFill>
            </a:endParaRPr>
          </a:p>
          <a:p>
            <a:r>
              <a:rPr altLang="en-US" lang="mr-IN">
                <a:solidFill>
                  <a:srgbClr val="BF0000"/>
                </a:solidFill>
              </a:rPr>
              <a:t>बंगाल</a:t>
            </a:r>
            <a:r>
              <a:rPr altLang="en-US" lang="en-US">
                <a:solidFill>
                  <a:srgbClr val="BF0000"/>
                </a:solidFill>
              </a:rPr>
              <a:t> प्रांतासाठी</a:t>
            </a:r>
            <a:r>
              <a:rPr altLang="en-US" lang="en-US">
                <a:solidFill>
                  <a:srgbClr val="BF0000"/>
                </a:solidFill>
              </a:rPr>
              <a:t> वारं हेस्टींग ने केलेल्या</a:t>
            </a:r>
            <a:r>
              <a:rPr altLang="en-US" lang="en-US">
                <a:solidFill>
                  <a:srgbClr val="BF0000"/>
                </a:solidFill>
              </a:rPr>
              <a:t> न्याय्य</a:t>
            </a:r>
            <a:r>
              <a:rPr altLang="en-US" lang="en-US">
                <a:solidFill>
                  <a:srgbClr val="BF0000"/>
                </a:solidFill>
              </a:rPr>
              <a:t> कायदा क्षेत्रातील</a:t>
            </a:r>
            <a:r>
              <a:rPr altLang="en-US" lang="en-US">
                <a:solidFill>
                  <a:srgbClr val="BF0000"/>
                </a:solidFill>
              </a:rPr>
              <a:t> सुधारणा</a:t>
            </a:r>
            <a:r>
              <a:rPr altLang="en-US" lang="en-US">
                <a:solidFill>
                  <a:srgbClr val="BF0000"/>
                </a:solidFill>
              </a:rPr>
              <a:t> प्रमाणेच</a:t>
            </a:r>
            <a:r>
              <a:rPr altLang="en-US" lang="en-US">
                <a:solidFill>
                  <a:srgbClr val="BF0000"/>
                </a:solidFill>
              </a:rPr>
              <a:t> मुंबई</a:t>
            </a:r>
            <a:r>
              <a:rPr altLang="en-US" lang="en-US">
                <a:solidFill>
                  <a:srgbClr val="BF0000"/>
                </a:solidFill>
              </a:rPr>
              <a:t> प्रांतासाठी</a:t>
            </a:r>
            <a:r>
              <a:rPr altLang="en-US" lang="en-US">
                <a:solidFill>
                  <a:srgbClr val="BF0000"/>
                </a:solidFill>
              </a:rPr>
              <a:t> एल्फिंस्टने</a:t>
            </a:r>
            <a:r>
              <a:rPr altLang="en-US" lang="en-US">
                <a:solidFill>
                  <a:srgbClr val="BF0000"/>
                </a:solidFill>
              </a:rPr>
              <a:t> न्यायालय</a:t>
            </a:r>
            <a:r>
              <a:rPr altLang="en-US" lang="mr-IN">
                <a:solidFill>
                  <a:srgbClr val="BF0000"/>
                </a:solidFill>
              </a:rPr>
              <a:t>ीन व्यवस्था</a:t>
            </a:r>
            <a:r>
              <a:rPr altLang="en-US" lang="en-US">
                <a:solidFill>
                  <a:srgbClr val="BF0000"/>
                </a:solidFill>
              </a:rPr>
              <a:t> निर्माण केली</a:t>
            </a:r>
            <a:endParaRPr lang="mr-IN">
              <a:solidFill>
                <a:srgbClr val="BF0000"/>
              </a:solidFill>
            </a:endParaRPr>
          </a:p>
          <a:p>
            <a:r>
              <a:rPr altLang="en-US" lang="mr-IN">
                <a:solidFill>
                  <a:srgbClr val="BF0000"/>
                </a:solidFill>
              </a:rPr>
              <a:t>हे</a:t>
            </a:r>
            <a:r>
              <a:rPr altLang="en-US" lang="en-US">
                <a:solidFill>
                  <a:srgbClr val="BF0000"/>
                </a:solidFill>
              </a:rPr>
              <a:t> हे</a:t>
            </a:r>
            <a:r>
              <a:rPr altLang="en-US" lang="en-US">
                <a:solidFill>
                  <a:srgbClr val="BF0000"/>
                </a:solidFill>
              </a:rPr>
              <a:t> एलफिस्टन</a:t>
            </a:r>
            <a:r>
              <a:rPr altLang="en-US" lang="en-US">
                <a:solidFill>
                  <a:srgbClr val="BF0000"/>
                </a:solidFill>
              </a:rPr>
              <a:t> च्या</a:t>
            </a:r>
            <a:r>
              <a:rPr altLang="en-US" lang="en-US">
                <a:solidFill>
                  <a:srgbClr val="BF0000"/>
                </a:solidFill>
              </a:rPr>
              <a:t> प्रशासन</a:t>
            </a:r>
            <a:r>
              <a:rPr altLang="en-US" lang="en-US">
                <a:solidFill>
                  <a:srgbClr val="BF0000"/>
                </a:solidFill>
              </a:rPr>
              <a:t> यंत्रणेतील</a:t>
            </a:r>
            <a:r>
              <a:rPr altLang="en-US" lang="en-US">
                <a:solidFill>
                  <a:srgbClr val="BF0000"/>
                </a:solidFill>
              </a:rPr>
              <a:t> अत्यंत</a:t>
            </a:r>
            <a:r>
              <a:rPr altLang="en-US" lang="en-US">
                <a:solidFill>
                  <a:srgbClr val="BF0000"/>
                </a:solidFill>
              </a:rPr>
              <a:t> महत्त्वाचे</a:t>
            </a:r>
            <a:r>
              <a:rPr altLang="en-US" lang="en-US">
                <a:solidFill>
                  <a:srgbClr val="BF0000"/>
                </a:solidFill>
              </a:rPr>
              <a:t> योगदान</a:t>
            </a:r>
            <a:r>
              <a:rPr altLang="en-US" lang="en-US">
                <a:solidFill>
                  <a:srgbClr val="BF0000"/>
                </a:solidFill>
              </a:rPr>
              <a:t> विखुरलेल्या कायद्याचे एकत्रीकरण करून त्यास व्यवस्थित रूप देण्याचा एलफिस्टन चा मानस होता</a:t>
            </a:r>
            <a:r>
              <a:rPr altLang="en-US" lang="en-US">
                <a:solidFill>
                  <a:srgbClr val="BF0000"/>
                </a:solidFill>
              </a:rPr>
              <a:t> त्यासाठी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en-US">
                <a:solidFill>
                  <a:srgbClr val="BF0000"/>
                </a:solidFill>
              </a:rPr>
              <a:t>1</a:t>
            </a:r>
            <a:r>
              <a:rPr altLang="en-US" lang="en-US">
                <a:solidFill>
                  <a:srgbClr val="BF0000"/>
                </a:solidFill>
              </a:rPr>
              <a:t>820 मध्ये</a:t>
            </a:r>
            <a:r>
              <a:rPr altLang="en-US" lang="en-US">
                <a:solidFill>
                  <a:srgbClr val="BF0000"/>
                </a:solidFill>
              </a:rPr>
              <a:t> त्याने</a:t>
            </a:r>
            <a:r>
              <a:rPr altLang="en-US" lang="en-US">
                <a:solidFill>
                  <a:srgbClr val="BF0000"/>
                </a:solidFill>
              </a:rPr>
              <a:t> एक समिती नेमली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r>
              <a:rPr altLang="en-US" lang="mr-IN">
                <a:solidFill>
                  <a:srgbClr val="BF0000"/>
                </a:solidFill>
              </a:rPr>
              <a:t>सत्तावीस कायद्याची एक संहिता तयार केली</a:t>
            </a:r>
            <a:r>
              <a:rPr altLang="en-US" lang="en-US">
                <a:solidFill>
                  <a:srgbClr val="BF0000"/>
                </a:solidFill>
              </a:rPr>
              <a:t> व</a:t>
            </a:r>
            <a:r>
              <a:rPr altLang="en-US" lang="en-US">
                <a:solidFill>
                  <a:srgbClr val="BF0000"/>
                </a:solidFill>
              </a:rPr>
              <a:t> 1 जानेवारी</a:t>
            </a:r>
            <a:r>
              <a:rPr altLang="en-US" lang="en-US">
                <a:solidFill>
                  <a:srgbClr val="BF0000"/>
                </a:solidFill>
              </a:rPr>
              <a:t> अठराशे</a:t>
            </a:r>
            <a:r>
              <a:rPr altLang="en-US" lang="en-US">
                <a:solidFill>
                  <a:srgbClr val="BF0000"/>
                </a:solidFill>
              </a:rPr>
              <a:t> सत्तावीस</a:t>
            </a:r>
            <a:r>
              <a:rPr altLang="en-US" lang="en-US">
                <a:solidFill>
                  <a:srgbClr val="BF0000"/>
                </a:solidFill>
              </a:rPr>
              <a:t> पासून</a:t>
            </a:r>
            <a:r>
              <a:rPr altLang="en-US" lang="en-US">
                <a:solidFill>
                  <a:srgbClr val="BF0000"/>
                </a:solidFill>
              </a:rPr>
              <a:t> अमलात आणली</a:t>
            </a:r>
            <a:r>
              <a:rPr altLang="en-US" lang="en-US">
                <a:solidFill>
                  <a:srgbClr val="BF0000"/>
                </a:solidFill>
              </a:rPr>
              <a:t> ही कायदे संहिता एलफिस्टन कायदे संहिता म्हणून ओळखली जाते</a:t>
            </a:r>
            <a:endParaRPr lang="mr-IN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B50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67851"/>
          </a:xfrm>
        </p:spPr>
        <p:txBody>
          <a:bodyPr>
            <a:normAutofit fontScale="90000"/>
          </a:bodyPr>
          <a:p>
            <a:r>
              <a:rPr altLang="en-US" lang="mr-IN"/>
              <a:t>प्रशासकीय</a:t>
            </a:r>
            <a:r>
              <a:rPr altLang="en-US" lang="en-US"/>
              <a:t> यंत्रणेची</a:t>
            </a:r>
            <a:r>
              <a:rPr altLang="en-US" lang="en-US"/>
              <a:t> उभारणी</a:t>
            </a:r>
            <a:endParaRPr lang="mr-IN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1143000" y="2742237"/>
            <a:ext cx="6858000" cy="3303422"/>
          </a:xfrm>
        </p:spPr>
        <p:txBody>
          <a:bodyPr>
            <a:normAutofit fontScale="87500" lnSpcReduction="20000"/>
          </a:bodyPr>
          <a:p>
            <a:r>
              <a:rPr altLang="en-US" lang="mr-IN">
                <a:solidFill>
                  <a:srgbClr val="92D04F"/>
                </a:solidFill>
              </a:rPr>
              <a:t>जिल्हा</a:t>
            </a:r>
            <a:r>
              <a:rPr altLang="en-US" lang="en-US">
                <a:solidFill>
                  <a:srgbClr val="92D04F"/>
                </a:solidFill>
              </a:rPr>
              <a:t> प्रशासन</a:t>
            </a:r>
            <a:r>
              <a:rPr altLang="en-US" lang="en-US">
                <a:solidFill>
                  <a:srgbClr val="92D04F"/>
                </a:solidFill>
              </a:rPr>
              <a:t> कलेक्टर ची नेमणूक</a:t>
            </a:r>
            <a:r>
              <a:rPr altLang="en-US" lang="en-US">
                <a:solidFill>
                  <a:srgbClr val="92D04F"/>
                </a:solidFill>
              </a:rPr>
              <a:t> व</a:t>
            </a:r>
            <a:r>
              <a:rPr altLang="en-US" lang="en-US">
                <a:solidFill>
                  <a:srgbClr val="92D04F"/>
                </a:solidFill>
              </a:rPr>
              <a:t> सोबत</a:t>
            </a:r>
            <a:r>
              <a:rPr altLang="en-US" lang="en-US">
                <a:solidFill>
                  <a:srgbClr val="92D04F"/>
                </a:solidFill>
              </a:rPr>
              <a:t> हाताखाली</a:t>
            </a:r>
            <a:r>
              <a:rPr altLang="en-US" lang="mr-IN">
                <a:solidFill>
                  <a:srgbClr val="92D04F"/>
                </a:solidFill>
              </a:rPr>
              <a:t> डेप्युटी कलेक्टर</a:t>
            </a:r>
            <a:endParaRPr lang="mr-IN">
              <a:solidFill>
                <a:srgbClr val="92D04F"/>
              </a:solidFill>
            </a:endParaRPr>
          </a:p>
          <a:p>
            <a:r>
              <a:rPr altLang="en-US" lang="mr-IN">
                <a:solidFill>
                  <a:srgbClr val="92D04F"/>
                </a:solidFill>
              </a:rPr>
              <a:t>तालुका</a:t>
            </a:r>
            <a:r>
              <a:rPr altLang="en-US" lang="en-US">
                <a:solidFill>
                  <a:srgbClr val="92D04F"/>
                </a:solidFill>
              </a:rPr>
              <a:t> प्रशासन</a:t>
            </a:r>
            <a:r>
              <a:rPr altLang="en-US" lang="en-US">
                <a:solidFill>
                  <a:srgbClr val="92D04F"/>
                </a:solidFill>
              </a:rPr>
              <a:t>-</a:t>
            </a:r>
            <a:r>
              <a:rPr altLang="en-US" lang="mr-IN">
                <a:solidFill>
                  <a:srgbClr val="92D04F"/>
                </a:solidFill>
              </a:rPr>
              <a:t>मामलेदार</a:t>
            </a:r>
            <a:r>
              <a:rPr altLang="en-US" lang="en-US">
                <a:solidFill>
                  <a:srgbClr val="92D04F"/>
                </a:solidFill>
              </a:rPr>
              <a:t> यांच्या</a:t>
            </a:r>
            <a:r>
              <a:rPr altLang="en-US" lang="en-US">
                <a:solidFill>
                  <a:srgbClr val="92D04F"/>
                </a:solidFill>
              </a:rPr>
              <a:t> कारभारावर</a:t>
            </a:r>
            <a:r>
              <a:rPr altLang="en-US" lang="en-US">
                <a:solidFill>
                  <a:srgbClr val="92D04F"/>
                </a:solidFill>
              </a:rPr>
              <a:t> डिप्टी कलेक्टर</a:t>
            </a:r>
            <a:r>
              <a:rPr altLang="en-US" lang="en-US">
                <a:solidFill>
                  <a:srgbClr val="92D04F"/>
                </a:solidFill>
              </a:rPr>
              <a:t> नियंत्रण</a:t>
            </a:r>
            <a:r>
              <a:rPr altLang="en-US" lang="en-US">
                <a:solidFill>
                  <a:srgbClr val="92D04F"/>
                </a:solidFill>
              </a:rPr>
              <a:t> ठेवत असे</a:t>
            </a:r>
            <a:endParaRPr lang="mr-IN">
              <a:solidFill>
                <a:srgbClr val="92D04F"/>
              </a:solidFill>
            </a:endParaRPr>
          </a:p>
          <a:p>
            <a:r>
              <a:rPr altLang="en-US" lang="mr-IN">
                <a:solidFill>
                  <a:srgbClr val="92D04F"/>
                </a:solidFill>
              </a:rPr>
              <a:t>ग्रामप्रशासन</a:t>
            </a:r>
            <a:r>
              <a:rPr altLang="en-US" lang="en-US">
                <a:solidFill>
                  <a:srgbClr val="92D04F"/>
                </a:solidFill>
              </a:rPr>
              <a:t>-</a:t>
            </a:r>
            <a:r>
              <a:rPr altLang="en-US" lang="mr-IN">
                <a:solidFill>
                  <a:srgbClr val="92D04F"/>
                </a:solidFill>
              </a:rPr>
              <a:t>खेड्याच्या</a:t>
            </a:r>
            <a:r>
              <a:rPr altLang="en-US" lang="en-US">
                <a:solidFill>
                  <a:srgbClr val="92D04F"/>
                </a:solidFill>
              </a:rPr>
              <a:t> ग्रामप्रशासन</a:t>
            </a:r>
            <a:r>
              <a:rPr altLang="en-US" lang="en-US">
                <a:solidFill>
                  <a:srgbClr val="92D04F"/>
                </a:solidFill>
              </a:rPr>
              <a:t> आत</a:t>
            </a:r>
            <a:r>
              <a:rPr altLang="en-US" lang="en-US">
                <a:solidFill>
                  <a:srgbClr val="92D04F"/>
                </a:solidFill>
              </a:rPr>
              <a:t> कोणतेही</a:t>
            </a:r>
            <a:r>
              <a:rPr altLang="en-US" lang="en-US">
                <a:solidFill>
                  <a:srgbClr val="92D04F"/>
                </a:solidFill>
              </a:rPr>
              <a:t> बदल</a:t>
            </a:r>
            <a:r>
              <a:rPr altLang="en-US" lang="en-US">
                <a:solidFill>
                  <a:srgbClr val="92D04F"/>
                </a:solidFill>
              </a:rPr>
              <a:t> केले</a:t>
            </a:r>
            <a:r>
              <a:rPr altLang="en-US" lang="en-US">
                <a:solidFill>
                  <a:srgbClr val="92D04F"/>
                </a:solidFill>
              </a:rPr>
              <a:t> नाहीत</a:t>
            </a:r>
            <a:r>
              <a:rPr altLang="en-US" lang="en-US">
                <a:solidFill>
                  <a:srgbClr val="92D04F"/>
                </a:solidFill>
              </a:rPr>
              <a:t> </a:t>
            </a:r>
            <a:r>
              <a:rPr altLang="en-US" lang="mr-IN">
                <a:solidFill>
                  <a:srgbClr val="92D04F"/>
                </a:solidFill>
              </a:rPr>
              <a:t>पाटील कुलकर्णी हे खेड्याचा कारभार पूर्व परंपरेनुसार पाहत</a:t>
            </a:r>
            <a:r>
              <a:rPr altLang="en-US" lang="en-US">
                <a:solidFill>
                  <a:srgbClr val="92D04F"/>
                </a:solidFill>
              </a:rPr>
              <a:t> होते</a:t>
            </a:r>
            <a:endParaRPr lang="mr-IN">
              <a:solidFill>
                <a:srgbClr val="92D04F"/>
              </a:solidFill>
            </a:endParaRPr>
          </a:p>
          <a:p>
            <a:r>
              <a:rPr altLang="en-US" lang="mr-IN">
                <a:solidFill>
                  <a:srgbClr val="92D04F"/>
                </a:solidFill>
              </a:rPr>
              <a:t>शांतता</a:t>
            </a:r>
            <a:r>
              <a:rPr altLang="en-US" lang="en-US">
                <a:solidFill>
                  <a:srgbClr val="92D04F"/>
                </a:solidFill>
              </a:rPr>
              <a:t> व</a:t>
            </a:r>
            <a:r>
              <a:rPr altLang="en-US" lang="en-US">
                <a:solidFill>
                  <a:srgbClr val="92D04F"/>
                </a:solidFill>
              </a:rPr>
              <a:t> सुव्यवस्था</a:t>
            </a:r>
            <a:r>
              <a:rPr altLang="en-US" lang="en-US">
                <a:solidFill>
                  <a:srgbClr val="92D04F"/>
                </a:solidFill>
              </a:rPr>
              <a:t> ही कामे</a:t>
            </a:r>
            <a:r>
              <a:rPr altLang="en-US" lang="en-US">
                <a:solidFill>
                  <a:srgbClr val="92D04F"/>
                </a:solidFill>
              </a:rPr>
              <a:t> पाटील</a:t>
            </a:r>
            <a:r>
              <a:rPr altLang="en-US" lang="en-US">
                <a:solidFill>
                  <a:srgbClr val="92D04F"/>
                </a:solidFill>
              </a:rPr>
              <a:t> पाहतसे</a:t>
            </a:r>
            <a:endParaRPr lang="mr-IN">
              <a:solidFill>
                <a:srgbClr val="92D04F"/>
              </a:solidFill>
            </a:endParaRPr>
          </a:p>
          <a:p>
            <a:r>
              <a:rPr altLang="en-US" lang="mr-IN">
                <a:solidFill>
                  <a:srgbClr val="92D04F"/>
                </a:solidFill>
              </a:rPr>
              <a:t>कुलकर्णी</a:t>
            </a:r>
            <a:r>
              <a:rPr altLang="en-US" lang="en-US">
                <a:solidFill>
                  <a:srgbClr val="92D04F"/>
                </a:solidFill>
              </a:rPr>
              <a:t> वसुलीचे</a:t>
            </a:r>
            <a:r>
              <a:rPr altLang="en-US" lang="en-US">
                <a:solidFill>
                  <a:srgbClr val="92D04F"/>
                </a:solidFill>
              </a:rPr>
              <a:t> काम करी</a:t>
            </a:r>
            <a:endParaRPr lang="mr-IN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776361"/>
          </a:xfrm>
        </p:spPr>
        <p:txBody>
          <a:bodyPr>
            <a:normAutofit fontScale="90000"/>
          </a:bodyPr>
          <a:p>
            <a:r>
              <a:rPr altLang="en-US" lang="mr-IN">
                <a:solidFill>
                  <a:srgbClr val="92D04F"/>
                </a:solidFill>
              </a:rPr>
              <a:t>मराठा</a:t>
            </a:r>
            <a:r>
              <a:rPr altLang="en-US" lang="en-US">
                <a:solidFill>
                  <a:srgbClr val="92D04F"/>
                </a:solidFill>
              </a:rPr>
              <a:t> लष्करा बाबत निर्णय</a:t>
            </a:r>
            <a:endParaRPr lang="mr-IN">
              <a:solidFill>
                <a:srgbClr val="92D04F"/>
              </a:solidFill>
            </a:endParaRPr>
          </a:p>
        </p:txBody>
      </p:sp>
      <p:sp>
        <p:nvSpPr>
          <p:cNvPr id="1048595" name=""/>
          <p:cNvSpPr>
            <a:spLocks noGrp="1"/>
          </p:cNvSpPr>
          <p:nvPr>
            <p:ph type="subTitle" idx="1"/>
          </p:nvPr>
        </p:nvSpPr>
        <p:spPr>
          <a:xfrm>
            <a:off x="1143000" y="2567668"/>
            <a:ext cx="6858000" cy="2690131"/>
          </a:xfrm>
        </p:spPr>
        <p:txBody>
          <a:bodyPr>
            <a:normAutofit/>
          </a:bodyPr>
          <a:p>
            <a:r>
              <a:rPr altLang="en-US" lang="mr-IN">
                <a:solidFill>
                  <a:srgbClr val="BF0000"/>
                </a:solidFill>
              </a:rPr>
              <a:t>पेशव्यांच्या</a:t>
            </a:r>
            <a:r>
              <a:rPr altLang="en-US" lang="en-US">
                <a:solidFill>
                  <a:srgbClr val="BF0000"/>
                </a:solidFill>
              </a:rPr>
              <a:t> सेवेतील</a:t>
            </a:r>
            <a:r>
              <a:rPr altLang="en-US" lang="en-US">
                <a:solidFill>
                  <a:srgbClr val="BF0000"/>
                </a:solidFill>
              </a:rPr>
              <a:t> लष्कराचा प्रश्न</a:t>
            </a:r>
            <a:endParaRPr lang="mr-IN">
              <a:solidFill>
                <a:srgbClr val="BF0000"/>
              </a:solidFill>
            </a:endParaRPr>
          </a:p>
          <a:p>
            <a:r>
              <a:rPr altLang="en-US" lang="mr-IN">
                <a:solidFill>
                  <a:srgbClr val="BF0000"/>
                </a:solidFill>
              </a:rPr>
              <a:t>काही</a:t>
            </a:r>
            <a:r>
              <a:rPr altLang="en-US" lang="en-US">
                <a:solidFill>
                  <a:srgbClr val="BF0000"/>
                </a:solidFill>
              </a:rPr>
              <a:t> गावी शेती</a:t>
            </a:r>
            <a:r>
              <a:rPr altLang="en-US" lang="en-US">
                <a:solidFill>
                  <a:srgbClr val="BF0000"/>
                </a:solidFill>
              </a:rPr>
              <a:t> करू लागले</a:t>
            </a:r>
            <a:endParaRPr lang="mr-IN">
              <a:solidFill>
                <a:srgbClr val="BF0000"/>
              </a:solidFill>
            </a:endParaRPr>
          </a:p>
          <a:p>
            <a:r>
              <a:rPr altLang="en-US" lang="mr-IN">
                <a:solidFill>
                  <a:srgbClr val="BF0000"/>
                </a:solidFill>
              </a:rPr>
              <a:t>काही ब्रिटिश लष्करात सामील झाले</a:t>
            </a:r>
            <a:endParaRPr lang="mr-IN">
              <a:solidFill>
                <a:srgbClr val="BF0000"/>
              </a:solidFill>
            </a:endParaRPr>
          </a:p>
          <a:p>
            <a:r>
              <a:rPr altLang="en-US" lang="mr-IN">
                <a:solidFill>
                  <a:srgbClr val="BF0000"/>
                </a:solidFill>
              </a:rPr>
              <a:t>काही लष्कराचे उपयोग गावाच्या संरक्षणासाठी करून घेतला</a:t>
            </a:r>
            <a:endParaRPr lang="mr-IN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71147"/>
          </a:xfrm>
        </p:spPr>
        <p:txBody>
          <a:bodyPr>
            <a:normAutofit fontScale="90000"/>
          </a:bodyPr>
          <a:p>
            <a:r>
              <a:rPr altLang="en-US" lang="mr-IN">
                <a:solidFill>
                  <a:srgbClr val="92D04F"/>
                </a:solidFill>
              </a:rPr>
              <a:t>कायदा</a:t>
            </a:r>
            <a:r>
              <a:rPr altLang="en-US" lang="en-US">
                <a:solidFill>
                  <a:srgbClr val="92D04F"/>
                </a:solidFill>
              </a:rPr>
              <a:t> व</a:t>
            </a:r>
            <a:r>
              <a:rPr altLang="en-US" lang="en-US">
                <a:solidFill>
                  <a:srgbClr val="92D04F"/>
                </a:solidFill>
              </a:rPr>
              <a:t> सुव्यवस्थेला</a:t>
            </a:r>
            <a:r>
              <a:rPr altLang="en-US" lang="en-US">
                <a:solidFill>
                  <a:srgbClr val="92D04F"/>
                </a:solidFill>
              </a:rPr>
              <a:t> प्राधान्य</a:t>
            </a:r>
            <a:endParaRPr lang="mr-IN">
              <a:solidFill>
                <a:srgbClr val="92D04F"/>
              </a:solidFill>
            </a:endParaRPr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22237" cy="2609429"/>
          </a:xfrm>
        </p:spPr>
        <p:txBody>
          <a:bodyPr>
            <a:normAutofit/>
          </a:bodyPr>
          <a:p>
            <a:r>
              <a:rPr altLang="en-US" lang="mr-IN">
                <a:solidFill>
                  <a:srgbClr val="02A5E3"/>
                </a:solidFill>
              </a:rPr>
              <a:t>अठराशे अठरा</a:t>
            </a:r>
            <a:r>
              <a:rPr altLang="en-US" lang="en-US">
                <a:solidFill>
                  <a:srgbClr val="02A5E3"/>
                </a:solidFill>
              </a:rPr>
              <a:t> नंतर</a:t>
            </a:r>
            <a:r>
              <a:rPr altLang="en-US" lang="en-US">
                <a:solidFill>
                  <a:srgbClr val="02A5E3"/>
                </a:solidFill>
              </a:rPr>
              <a:t> ब्रिटिशांनी</a:t>
            </a:r>
            <a:r>
              <a:rPr altLang="en-US" lang="en-US">
                <a:solidFill>
                  <a:srgbClr val="02A5E3"/>
                </a:solidFill>
              </a:rPr>
              <a:t> कायदा</a:t>
            </a:r>
            <a:r>
              <a:rPr altLang="en-US" lang="en-US">
                <a:solidFill>
                  <a:srgbClr val="02A5E3"/>
                </a:solidFill>
              </a:rPr>
              <a:t> व</a:t>
            </a:r>
            <a:r>
              <a:rPr altLang="en-US" lang="en-US">
                <a:solidFill>
                  <a:srgbClr val="02A5E3"/>
                </a:solidFill>
              </a:rPr>
              <a:t> सुव्यवस्थेला</a:t>
            </a:r>
            <a:r>
              <a:rPr altLang="en-US" lang="en-US">
                <a:solidFill>
                  <a:srgbClr val="02A5E3"/>
                </a:solidFill>
              </a:rPr>
              <a:t> प्राधान्य दिले</a:t>
            </a:r>
            <a:endParaRPr lang="mr-IN">
              <a:solidFill>
                <a:srgbClr val="02A5E3"/>
              </a:solidFill>
            </a:endParaRPr>
          </a:p>
          <a:p>
            <a:r>
              <a:rPr altLang="en-US" lang="mr-IN">
                <a:solidFill>
                  <a:srgbClr val="02A5E3"/>
                </a:solidFill>
              </a:rPr>
              <a:t>प्रत्येक</a:t>
            </a:r>
            <a:r>
              <a:rPr altLang="en-US" lang="en-US">
                <a:solidFill>
                  <a:srgbClr val="02A5E3"/>
                </a:solidFill>
              </a:rPr>
              <a:t> व्यक्ती</a:t>
            </a:r>
            <a:r>
              <a:rPr altLang="en-US" lang="en-US">
                <a:solidFill>
                  <a:srgbClr val="02A5E3"/>
                </a:solidFill>
              </a:rPr>
              <a:t> कायद्यासमोर</a:t>
            </a:r>
            <a:r>
              <a:rPr altLang="en-US" lang="en-US">
                <a:solidFill>
                  <a:srgbClr val="02A5E3"/>
                </a:solidFill>
              </a:rPr>
              <a:t> समान हे ब्रिटिशांच्या राजवटीचे सूत्र होते</a:t>
            </a:r>
            <a:endParaRPr lang="mr-IN">
              <a:solidFill>
                <a:srgbClr val="02A5E3"/>
              </a:solidFill>
            </a:endParaRPr>
          </a:p>
          <a:p>
            <a:r>
              <a:rPr altLang="en-US" lang="mr-IN">
                <a:solidFill>
                  <a:srgbClr val="02A5E3"/>
                </a:solidFill>
              </a:rPr>
              <a:t>एल्फिंस्टने</a:t>
            </a:r>
            <a:r>
              <a:rPr altLang="en-US" lang="en-US">
                <a:solidFill>
                  <a:srgbClr val="02A5E3"/>
                </a:solidFill>
              </a:rPr>
              <a:t> प्रशासनाची</a:t>
            </a:r>
            <a:r>
              <a:rPr altLang="en-US" lang="en-US">
                <a:solidFill>
                  <a:srgbClr val="02A5E3"/>
                </a:solidFill>
              </a:rPr>
              <a:t> एक भक्कम</a:t>
            </a:r>
            <a:r>
              <a:rPr altLang="en-US" lang="en-US">
                <a:solidFill>
                  <a:srgbClr val="02A5E3"/>
                </a:solidFill>
              </a:rPr>
              <a:t> चौकट</a:t>
            </a:r>
            <a:r>
              <a:rPr altLang="en-US" lang="en-US">
                <a:solidFill>
                  <a:srgbClr val="02A5E3"/>
                </a:solidFill>
              </a:rPr>
              <a:t> मुंबई</a:t>
            </a:r>
            <a:r>
              <a:rPr altLang="en-US" lang="en-US">
                <a:solidFill>
                  <a:srgbClr val="02A5E3"/>
                </a:solidFill>
              </a:rPr>
              <a:t> प्रांतात निर्माण करण्याचा</a:t>
            </a:r>
            <a:r>
              <a:rPr altLang="en-US" lang="en-US">
                <a:solidFill>
                  <a:srgbClr val="02A5E3"/>
                </a:solidFill>
              </a:rPr>
              <a:t> प्रयत्न</a:t>
            </a:r>
            <a:r>
              <a:rPr altLang="en-US" lang="en-US">
                <a:solidFill>
                  <a:srgbClr val="02A5E3"/>
                </a:solidFill>
              </a:rPr>
              <a:t> केला</a:t>
            </a:r>
            <a:endParaRPr lang="mr-IN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77009"/>
          </a:xfrm>
        </p:spPr>
        <p:txBody>
          <a:bodyPr>
            <a:normAutofit/>
          </a:bodyPr>
          <a:p>
            <a:r>
              <a:rPr altLang="en-US" lang="mr-IN">
                <a:solidFill>
                  <a:srgbClr val="BF0000"/>
                </a:solidFill>
              </a:rPr>
              <a:t>पोलीस</a:t>
            </a:r>
            <a:r>
              <a:rPr altLang="en-US" lang="en-US">
                <a:solidFill>
                  <a:srgbClr val="BF0000"/>
                </a:solidFill>
              </a:rPr>
              <a:t> यंत्रणेची</a:t>
            </a:r>
            <a:r>
              <a:rPr altLang="en-US" lang="en-US">
                <a:solidFill>
                  <a:srgbClr val="BF0000"/>
                </a:solidFill>
              </a:rPr>
              <a:t> उभारणी</a:t>
            </a:r>
            <a:r>
              <a:rPr altLang="en-US" lang="en-US">
                <a:solidFill>
                  <a:srgbClr val="BF0000"/>
                </a:solidFill>
              </a:rPr>
              <a:t> </a:t>
            </a:r>
            <a:endParaRPr lang="mr-IN">
              <a:solidFill>
                <a:srgbClr val="BF0000"/>
              </a:solidFill>
            </a:endParaRPr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US" lang="mr-IN">
                <a:solidFill>
                  <a:srgbClr val="02A5E3"/>
                </a:solidFill>
              </a:rPr>
              <a:t>शांतता</a:t>
            </a:r>
            <a:r>
              <a:rPr altLang="en-US" lang="en-US">
                <a:solidFill>
                  <a:srgbClr val="02A5E3"/>
                </a:solidFill>
              </a:rPr>
              <a:t> सुव्यवस्था</a:t>
            </a:r>
            <a:r>
              <a:rPr altLang="en-US" lang="en-US">
                <a:solidFill>
                  <a:srgbClr val="02A5E3"/>
                </a:solidFill>
              </a:rPr>
              <a:t> निर्माण करण्यासाठी पोलीस यंत्रणेची उभारणी</a:t>
            </a:r>
            <a:endParaRPr lang="mr-IN">
              <a:solidFill>
                <a:srgbClr val="02A5E3"/>
              </a:solidFill>
            </a:endParaRPr>
          </a:p>
          <a:p>
            <a:r>
              <a:rPr altLang="en-US" lang="mr-IN">
                <a:solidFill>
                  <a:srgbClr val="02A5E3"/>
                </a:solidFill>
              </a:rPr>
              <a:t>नागरी</a:t>
            </a:r>
            <a:r>
              <a:rPr altLang="en-US" lang="en-US">
                <a:solidFill>
                  <a:srgbClr val="02A5E3"/>
                </a:solidFill>
              </a:rPr>
              <a:t> संरक्षणाची</a:t>
            </a:r>
            <a:r>
              <a:rPr altLang="en-US" lang="en-US">
                <a:solidFill>
                  <a:srgbClr val="02A5E3"/>
                </a:solidFill>
              </a:rPr>
              <a:t> चोख</a:t>
            </a:r>
            <a:r>
              <a:rPr altLang="en-US" lang="en-US">
                <a:solidFill>
                  <a:srgbClr val="02A5E3"/>
                </a:solidFill>
              </a:rPr>
              <a:t> व्यवस्था</a:t>
            </a:r>
            <a:r>
              <a:rPr altLang="en-US" lang="en-US">
                <a:solidFill>
                  <a:srgbClr val="02A5E3"/>
                </a:solidFill>
              </a:rPr>
              <a:t> करण्यात आली</a:t>
            </a:r>
            <a:endParaRPr lang="mr-IN">
              <a:solidFill>
                <a:srgbClr val="02A5E3"/>
              </a:solidFill>
            </a:endParaRPr>
          </a:p>
          <a:p>
            <a:r>
              <a:rPr altLang="en-US" lang="mr-IN">
                <a:solidFill>
                  <a:srgbClr val="02A5E3"/>
                </a:solidFill>
              </a:rPr>
              <a:t>लोकांना</a:t>
            </a:r>
            <a:r>
              <a:rPr altLang="en-US" lang="en-US">
                <a:solidFill>
                  <a:srgbClr val="02A5E3"/>
                </a:solidFill>
              </a:rPr>
              <a:t> जीवित</a:t>
            </a:r>
            <a:r>
              <a:rPr altLang="en-US" lang="en-US">
                <a:solidFill>
                  <a:srgbClr val="02A5E3"/>
                </a:solidFill>
              </a:rPr>
              <a:t> व</a:t>
            </a:r>
            <a:r>
              <a:rPr altLang="en-US" lang="en-US">
                <a:solidFill>
                  <a:srgbClr val="02A5E3"/>
                </a:solidFill>
              </a:rPr>
              <a:t> मालमत्तेच्या संरक्षणाची</a:t>
            </a:r>
            <a:r>
              <a:rPr altLang="en-US" lang="en-US">
                <a:solidFill>
                  <a:srgbClr val="02A5E3"/>
                </a:solidFill>
              </a:rPr>
              <a:t> हमी</a:t>
            </a:r>
            <a:r>
              <a:rPr altLang="en-US" lang="en-US">
                <a:solidFill>
                  <a:srgbClr val="02A5E3"/>
                </a:solidFill>
              </a:rPr>
              <a:t> मिळाली</a:t>
            </a:r>
            <a:endParaRPr lang="mr-IN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ctrTitle"/>
          </p:nvPr>
        </p:nvSpPr>
        <p:spPr>
          <a:xfrm>
            <a:off x="685800" y="430435"/>
            <a:ext cx="7772400" cy="1064549"/>
          </a:xfrm>
        </p:spPr>
        <p:txBody>
          <a:bodyPr>
            <a:normAutofit fontScale="90000"/>
          </a:bodyPr>
          <a:p>
            <a:r>
              <a:rPr altLang="en-US" sz="3600" lang="mr-IN">
                <a:solidFill>
                  <a:srgbClr val="FFC000"/>
                </a:solidFill>
              </a:rPr>
              <a:t>जागीरदार</a:t>
            </a:r>
            <a:r>
              <a:rPr altLang="en-US" sz="3600" lang="en-US">
                <a:solidFill>
                  <a:srgbClr val="FFC000"/>
                </a:solidFill>
              </a:rPr>
              <a:t> यांचा प्रश्न</a:t>
            </a:r>
            <a:r>
              <a:rPr altLang="en-US" sz="3600" lang="en-US">
                <a:solidFill>
                  <a:srgbClr val="FFC000"/>
                </a:solidFill>
              </a:rPr>
              <a:t> व</a:t>
            </a:r>
            <a:r>
              <a:rPr altLang="en-US" sz="3600" lang="en-US">
                <a:solidFill>
                  <a:srgbClr val="FFC000"/>
                </a:solidFill>
              </a:rPr>
              <a:t> पेशवाईत</a:t>
            </a:r>
            <a:r>
              <a:rPr altLang="en-US" sz="3600" lang="en-US">
                <a:solidFill>
                  <a:srgbClr val="FFC000"/>
                </a:solidFill>
              </a:rPr>
              <a:t> जमीन</a:t>
            </a:r>
            <a:r>
              <a:rPr altLang="en-US" sz="3600" lang="en-US">
                <a:solidFill>
                  <a:srgbClr val="FFC000"/>
                </a:solidFill>
              </a:rPr>
              <a:t> महसुलात</a:t>
            </a:r>
            <a:r>
              <a:rPr altLang="en-US" sz="3600" lang="en-US">
                <a:solidFill>
                  <a:srgbClr val="FFC000"/>
                </a:solidFill>
              </a:rPr>
              <a:t> झालेली घट</a:t>
            </a:r>
            <a:endParaRPr sz="3600" lang="mr-IN">
              <a:solidFill>
                <a:srgbClr val="FFC000"/>
              </a:solidFill>
            </a:endParaRPr>
          </a:p>
        </p:txBody>
      </p:sp>
      <p:sp>
        <p:nvSpPr>
          <p:cNvPr id="1048601" name=""/>
          <p:cNvSpPr>
            <a:spLocks noGrp="1"/>
          </p:cNvSpPr>
          <p:nvPr>
            <p:ph type="subTitle" idx="1"/>
          </p:nvPr>
        </p:nvSpPr>
        <p:spPr>
          <a:xfrm>
            <a:off x="685799" y="1635646"/>
            <a:ext cx="7640208" cy="4660331"/>
          </a:xfrm>
        </p:spPr>
        <p:txBody>
          <a:bodyPr>
            <a:normAutofit fontScale="75000" lnSpcReduction="20000"/>
          </a:bodyPr>
          <a:p>
            <a:r>
              <a:rPr altLang="en-US" lang="mr-IN">
                <a:solidFill>
                  <a:srgbClr val="0070C0"/>
                </a:solidFill>
              </a:rPr>
              <a:t>पेशवाईचा</a:t>
            </a:r>
            <a:r>
              <a:rPr altLang="en-US" lang="en-US">
                <a:solidFill>
                  <a:srgbClr val="0070C0"/>
                </a:solidFill>
              </a:rPr>
              <a:t> अस्त</a:t>
            </a:r>
            <a:r>
              <a:rPr altLang="en-US" lang="en-US">
                <a:solidFill>
                  <a:srgbClr val="0070C0"/>
                </a:solidFill>
              </a:rPr>
              <a:t> झाल्यावर</a:t>
            </a:r>
            <a:r>
              <a:rPr altLang="en-US" lang="en-US">
                <a:solidFill>
                  <a:srgbClr val="0070C0"/>
                </a:solidFill>
              </a:rPr>
              <a:t> जागीरदार</a:t>
            </a:r>
            <a:r>
              <a:rPr altLang="en-US" lang="en-US">
                <a:solidFill>
                  <a:srgbClr val="0070C0"/>
                </a:solidFill>
              </a:rPr>
              <a:t> यांचे</a:t>
            </a:r>
            <a:r>
              <a:rPr altLang="en-US" lang="en-US">
                <a:solidFill>
                  <a:srgbClr val="0070C0"/>
                </a:solidFill>
              </a:rPr>
              <a:t> महत्त्व कमी</a:t>
            </a:r>
            <a:r>
              <a:rPr altLang="en-US" lang="en-US">
                <a:solidFill>
                  <a:srgbClr val="0070C0"/>
                </a:solidFill>
              </a:rPr>
              <a:t> झाले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मोठ्या जागीरदार यांची वतने परंपरा चालू ठेवली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लहान</a:t>
            </a:r>
            <a:r>
              <a:rPr altLang="en-US" lang="en-US">
                <a:solidFill>
                  <a:srgbClr val="0070C0"/>
                </a:solidFill>
              </a:rPr>
              <a:t> प्रतीचे</a:t>
            </a:r>
            <a:r>
              <a:rPr altLang="en-US" lang="en-US">
                <a:solidFill>
                  <a:srgbClr val="0070C0"/>
                </a:solidFill>
              </a:rPr>
              <a:t> किंवा</a:t>
            </a:r>
            <a:r>
              <a:rPr altLang="en-US" lang="en-US">
                <a:solidFill>
                  <a:srgbClr val="0070C0"/>
                </a:solidFill>
              </a:rPr>
              <a:t> खालच्या</a:t>
            </a:r>
            <a:r>
              <a:rPr altLang="en-US" lang="en-US">
                <a:solidFill>
                  <a:srgbClr val="0070C0"/>
                </a:solidFill>
              </a:rPr>
              <a:t> प्रतीचे</a:t>
            </a:r>
            <a:r>
              <a:rPr altLang="en-US" lang="en-US">
                <a:solidFill>
                  <a:srgbClr val="0070C0"/>
                </a:solidFill>
              </a:rPr>
              <a:t> जागीरदार</a:t>
            </a:r>
            <a:r>
              <a:rPr altLang="en-US" lang="en-US">
                <a:solidFill>
                  <a:srgbClr val="0070C0"/>
                </a:solidFill>
              </a:rPr>
              <a:t> त्यांना</a:t>
            </a:r>
            <a:r>
              <a:rPr altLang="en-US" lang="en-US">
                <a:solidFill>
                  <a:srgbClr val="0070C0"/>
                </a:solidFill>
              </a:rPr>
              <a:t> कमिशनरच्या</a:t>
            </a:r>
            <a:r>
              <a:rPr altLang="en-US" lang="en-US">
                <a:solidFill>
                  <a:srgbClr val="0070C0"/>
                </a:solidFill>
              </a:rPr>
              <a:t> वर्चस्वाखाली आणले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वंशपरंपरेने च्या सनदा नव्हत्या अशा जागीरदार यांच्या जागिरी 2 वर्षे चालू ठेवा काढून घेतल्या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पेशवाई</a:t>
            </a:r>
            <a:r>
              <a:rPr altLang="en-US" lang="en-US">
                <a:solidFill>
                  <a:srgbClr val="0070C0"/>
                </a:solidFill>
              </a:rPr>
              <a:t> काळात</a:t>
            </a:r>
            <a:r>
              <a:rPr altLang="en-US" lang="en-US">
                <a:solidFill>
                  <a:srgbClr val="0070C0"/>
                </a:solidFill>
              </a:rPr>
              <a:t> जमीन</a:t>
            </a:r>
            <a:r>
              <a:rPr altLang="en-US" lang="en-US">
                <a:solidFill>
                  <a:srgbClr val="0070C0"/>
                </a:solidFill>
              </a:rPr>
              <a:t> महसूल</a:t>
            </a:r>
            <a:r>
              <a:rPr altLang="en-US" lang="en-US">
                <a:solidFill>
                  <a:srgbClr val="0070C0"/>
                </a:solidFill>
              </a:rPr>
              <a:t> घटण्याचे </a:t>
            </a:r>
            <a:r>
              <a:rPr altLang="en-US" lang="mr-IN">
                <a:solidFill>
                  <a:srgbClr val="0070C0"/>
                </a:solidFill>
              </a:rPr>
              <a:t>कारणे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एक</a:t>
            </a:r>
            <a:r>
              <a:rPr altLang="en-US" lang="en-US">
                <a:solidFill>
                  <a:srgbClr val="0070C0"/>
                </a:solidFill>
              </a:rPr>
              <a:t> जमीन</a:t>
            </a:r>
            <a:r>
              <a:rPr altLang="en-US" lang="en-US">
                <a:solidFill>
                  <a:srgbClr val="0070C0"/>
                </a:solidFill>
              </a:rPr>
              <a:t> महसुलाच्या</a:t>
            </a:r>
            <a:r>
              <a:rPr altLang="en-US" lang="en-US">
                <a:solidFill>
                  <a:srgbClr val="0070C0"/>
                </a:solidFill>
              </a:rPr>
              <a:t> पद्धतीत</a:t>
            </a:r>
            <a:r>
              <a:rPr altLang="en-US" lang="en-US">
                <a:solidFill>
                  <a:srgbClr val="0070C0"/>
                </a:solidFill>
              </a:rPr>
              <a:t> एकसूत्रीपणा</a:t>
            </a:r>
            <a:r>
              <a:rPr altLang="en-US" lang="en-US">
                <a:solidFill>
                  <a:srgbClr val="0070C0"/>
                </a:solidFill>
              </a:rPr>
              <a:t> चा</a:t>
            </a:r>
            <a:r>
              <a:rPr altLang="en-US" lang="en-US">
                <a:solidFill>
                  <a:srgbClr val="0070C0"/>
                </a:solidFill>
              </a:rPr>
              <a:t> अभाव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दोन</a:t>
            </a:r>
            <a:r>
              <a:rPr altLang="en-US" lang="en-US">
                <a:solidFill>
                  <a:srgbClr val="0070C0"/>
                </a:solidFill>
              </a:rPr>
              <a:t> अवर्षण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तीन</a:t>
            </a:r>
            <a:r>
              <a:rPr altLang="en-US" lang="en-US">
                <a:solidFill>
                  <a:srgbClr val="0070C0"/>
                </a:solidFill>
              </a:rPr>
              <a:t> सतत</a:t>
            </a:r>
            <a:r>
              <a:rPr altLang="en-US" lang="en-US">
                <a:solidFill>
                  <a:srgbClr val="0070C0"/>
                </a:solidFill>
              </a:rPr>
              <a:t> सुरू</a:t>
            </a:r>
            <a:r>
              <a:rPr altLang="en-US" lang="en-US">
                <a:solidFill>
                  <a:srgbClr val="0070C0"/>
                </a:solidFill>
              </a:rPr>
              <a:t> असलेल्या</a:t>
            </a:r>
            <a:r>
              <a:rPr altLang="en-US" lang="en-US">
                <a:solidFill>
                  <a:srgbClr val="0070C0"/>
                </a:solidFill>
              </a:rPr>
              <a:t> लढाया</a:t>
            </a:r>
            <a:r>
              <a:rPr altLang="en-US" lang="en-US">
                <a:solidFill>
                  <a:srgbClr val="0070C0"/>
                </a:solidFill>
              </a:rPr>
              <a:t> व दंगे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चार</a:t>
            </a:r>
            <a:r>
              <a:rPr altLang="en-US" lang="en-US">
                <a:solidFill>
                  <a:srgbClr val="0070C0"/>
                </a:solidFill>
              </a:rPr>
              <a:t> धर्म संस्थेच्या</a:t>
            </a:r>
            <a:r>
              <a:rPr altLang="en-US" lang="en-US">
                <a:solidFill>
                  <a:srgbClr val="0070C0"/>
                </a:solidFill>
              </a:rPr>
              <a:t> मालकीची</a:t>
            </a:r>
            <a:r>
              <a:rPr altLang="en-US" lang="en-US">
                <a:solidFill>
                  <a:srgbClr val="0070C0"/>
                </a:solidFill>
              </a:rPr>
              <a:t> जमीन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पाच</a:t>
            </a:r>
            <a:r>
              <a:rPr altLang="en-US" lang="en-US">
                <a:solidFill>
                  <a:srgbClr val="0070C0"/>
                </a:solidFill>
              </a:rPr>
              <a:t> जमीन</a:t>
            </a:r>
            <a:r>
              <a:rPr altLang="en-US" lang="en-US">
                <a:solidFill>
                  <a:srgbClr val="0070C0"/>
                </a:solidFill>
              </a:rPr>
              <a:t> नसल्याबाबत</a:t>
            </a:r>
            <a:r>
              <a:rPr altLang="en-US" lang="en-US">
                <a:solidFill>
                  <a:srgbClr val="0070C0"/>
                </a:solidFill>
              </a:rPr>
              <a:t> पद्धती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अतिवृष्टी</a:t>
            </a:r>
            <a:endParaRPr lang="mr-IN">
              <a:solidFill>
                <a:srgbClr val="0070C0"/>
              </a:solidFill>
            </a:endParaRPr>
          </a:p>
          <a:p>
            <a:r>
              <a:rPr altLang="en-US" lang="mr-IN">
                <a:solidFill>
                  <a:srgbClr val="0070C0"/>
                </a:solidFill>
              </a:rPr>
              <a:t>जमिनीचा मोठा भाग इनामदार जागीरदार वतनदार यांच्या मालकीचा होता</a:t>
            </a:r>
            <a:endParaRPr lang="mr-IN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87C2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US" lang="mr-IN">
                <a:solidFill>
                  <a:srgbClr val="F46D43"/>
                </a:solidFill>
              </a:rPr>
              <a:t>समारोप</a:t>
            </a:r>
            <a:br>
              <a:rPr altLang="en-US" lang="en-US">
                <a:solidFill>
                  <a:srgbClr val="F46D43"/>
                </a:solidFill>
              </a:rPr>
            </a:br>
            <a:endParaRPr lang="mr-IN">
              <a:solidFill>
                <a:srgbClr val="F46D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vivo 1933</dc:creator>
  <dcterms:created xsi:type="dcterms:W3CDTF">२०१५-०५-१०T१३:३०:४५Z</dcterms:created>
  <dcterms:modified xsi:type="dcterms:W3CDTF">२०२०-१२-२३T१७:५५:३९Z</dcterms:modified>
</cp:coreProperties>
</file>